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2"/>
  </p:notesMasterIdLst>
  <p:handoutMasterIdLst>
    <p:handoutMasterId r:id="rId123"/>
  </p:handoutMasterIdLst>
  <p:sldIdLst>
    <p:sldId id="256" r:id="rId2"/>
    <p:sldId id="280" r:id="rId3"/>
    <p:sldId id="281" r:id="rId4"/>
    <p:sldId id="282" r:id="rId5"/>
    <p:sldId id="273" r:id="rId6"/>
    <p:sldId id="272" r:id="rId7"/>
    <p:sldId id="283" r:id="rId8"/>
    <p:sldId id="412" r:id="rId9"/>
    <p:sldId id="289"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9" r:id="rId27"/>
    <p:sldId id="310" r:id="rId28"/>
    <p:sldId id="311" r:id="rId29"/>
    <p:sldId id="312" r:id="rId30"/>
    <p:sldId id="313" r:id="rId31"/>
    <p:sldId id="314" r:id="rId32"/>
    <p:sldId id="315" r:id="rId33"/>
    <p:sldId id="316" r:id="rId34"/>
    <p:sldId id="395" r:id="rId35"/>
    <p:sldId id="318" r:id="rId36"/>
    <p:sldId id="319" r:id="rId37"/>
    <p:sldId id="320" r:id="rId38"/>
    <p:sldId id="402" r:id="rId39"/>
    <p:sldId id="403" r:id="rId40"/>
    <p:sldId id="404" r:id="rId41"/>
    <p:sldId id="321" r:id="rId42"/>
    <p:sldId id="411" r:id="rId43"/>
    <p:sldId id="322" r:id="rId44"/>
    <p:sldId id="400" r:id="rId45"/>
    <p:sldId id="401" r:id="rId46"/>
    <p:sldId id="323" r:id="rId47"/>
    <p:sldId id="324" r:id="rId48"/>
    <p:sldId id="415" r:id="rId49"/>
    <p:sldId id="416" r:id="rId50"/>
    <p:sldId id="325" r:id="rId51"/>
    <p:sldId id="326" r:id="rId52"/>
    <p:sldId id="393" r:id="rId53"/>
    <p:sldId id="422" r:id="rId54"/>
    <p:sldId id="417" r:id="rId55"/>
    <p:sldId id="343" r:id="rId56"/>
    <p:sldId id="344" r:id="rId57"/>
    <p:sldId id="419" r:id="rId58"/>
    <p:sldId id="418" r:id="rId59"/>
    <p:sldId id="328" r:id="rId60"/>
    <p:sldId id="329" r:id="rId61"/>
    <p:sldId id="330" r:id="rId62"/>
    <p:sldId id="331" r:id="rId63"/>
    <p:sldId id="332" r:id="rId64"/>
    <p:sldId id="341" r:id="rId65"/>
    <p:sldId id="333" r:id="rId66"/>
    <p:sldId id="334" r:id="rId67"/>
    <p:sldId id="335" r:id="rId68"/>
    <p:sldId id="336" r:id="rId69"/>
    <p:sldId id="337" r:id="rId70"/>
    <p:sldId id="338" r:id="rId71"/>
    <p:sldId id="339" r:id="rId72"/>
    <p:sldId id="345" r:id="rId73"/>
    <p:sldId id="420" r:id="rId74"/>
    <p:sldId id="346" r:id="rId75"/>
    <p:sldId id="369" r:id="rId76"/>
    <p:sldId id="370" r:id="rId77"/>
    <p:sldId id="371" r:id="rId78"/>
    <p:sldId id="348" r:id="rId79"/>
    <p:sldId id="389" r:id="rId80"/>
    <p:sldId id="390" r:id="rId81"/>
    <p:sldId id="391" r:id="rId82"/>
    <p:sldId id="392" r:id="rId83"/>
    <p:sldId id="352" r:id="rId84"/>
    <p:sldId id="353" r:id="rId85"/>
    <p:sldId id="347" r:id="rId86"/>
    <p:sldId id="405" r:id="rId87"/>
    <p:sldId id="406" r:id="rId88"/>
    <p:sldId id="407" r:id="rId89"/>
    <p:sldId id="408" r:id="rId90"/>
    <p:sldId id="409" r:id="rId91"/>
    <p:sldId id="410" r:id="rId92"/>
    <p:sldId id="357" r:id="rId93"/>
    <p:sldId id="358" r:id="rId94"/>
    <p:sldId id="359" r:id="rId95"/>
    <p:sldId id="385" r:id="rId96"/>
    <p:sldId id="386" r:id="rId97"/>
    <p:sldId id="387" r:id="rId98"/>
    <p:sldId id="388" r:id="rId99"/>
    <p:sldId id="421" r:id="rId100"/>
    <p:sldId id="383" r:id="rId101"/>
    <p:sldId id="384" r:id="rId102"/>
    <p:sldId id="394" r:id="rId103"/>
    <p:sldId id="364" r:id="rId104"/>
    <p:sldId id="365" r:id="rId105"/>
    <p:sldId id="366" r:id="rId106"/>
    <p:sldId id="367" r:id="rId107"/>
    <p:sldId id="368" r:id="rId108"/>
    <p:sldId id="396" r:id="rId109"/>
    <p:sldId id="397" r:id="rId110"/>
    <p:sldId id="398" r:id="rId111"/>
    <p:sldId id="399" r:id="rId112"/>
    <p:sldId id="375" r:id="rId113"/>
    <p:sldId id="376" r:id="rId114"/>
    <p:sldId id="380" r:id="rId115"/>
    <p:sldId id="381" r:id="rId116"/>
    <p:sldId id="382" r:id="rId117"/>
    <p:sldId id="378" r:id="rId118"/>
    <p:sldId id="379" r:id="rId119"/>
    <p:sldId id="413" r:id="rId120"/>
    <p:sldId id="414" r:id="rId1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p:scale>
          <a:sx n="100" d="100"/>
          <a:sy n="100" d="100"/>
        </p:scale>
        <p:origin x="-10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8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53459456"/>
        <c:axId val="53405376"/>
      </c:lineChart>
      <c:catAx>
        <c:axId val="53459456"/>
        <c:scaling>
          <c:orientation val="minMax"/>
        </c:scaling>
        <c:delete val="0"/>
        <c:axPos val="b"/>
        <c:numFmt formatCode="h:mm" sourceLinked="1"/>
        <c:majorTickMark val="out"/>
        <c:minorTickMark val="none"/>
        <c:tickLblPos val="nextTo"/>
        <c:crossAx val="53405376"/>
        <c:crosses val="autoZero"/>
        <c:auto val="1"/>
        <c:lblAlgn val="ctr"/>
        <c:lblOffset val="100"/>
        <c:noMultiLvlLbl val="0"/>
      </c:catAx>
      <c:valAx>
        <c:axId val="53405376"/>
        <c:scaling>
          <c:orientation val="minMax"/>
          <c:max val="100"/>
        </c:scaling>
        <c:delete val="0"/>
        <c:axPos val="l"/>
        <c:majorGridlines/>
        <c:numFmt formatCode="General" sourceLinked="1"/>
        <c:majorTickMark val="out"/>
        <c:minorTickMark val="none"/>
        <c:tickLblPos val="nextTo"/>
        <c:crossAx val="534594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142970880"/>
        <c:axId val="53402944"/>
      </c:lineChart>
      <c:catAx>
        <c:axId val="142970880"/>
        <c:scaling>
          <c:orientation val="minMax"/>
        </c:scaling>
        <c:delete val="0"/>
        <c:axPos val="b"/>
        <c:numFmt formatCode="h:mm" sourceLinked="1"/>
        <c:majorTickMark val="out"/>
        <c:minorTickMark val="none"/>
        <c:tickLblPos val="nextTo"/>
        <c:crossAx val="53402944"/>
        <c:crosses val="autoZero"/>
        <c:auto val="1"/>
        <c:lblAlgn val="ctr"/>
        <c:lblOffset val="100"/>
        <c:noMultiLvlLbl val="0"/>
      </c:catAx>
      <c:valAx>
        <c:axId val="53402944"/>
        <c:scaling>
          <c:orientation val="minMax"/>
          <c:max val="80"/>
        </c:scaling>
        <c:delete val="1"/>
        <c:axPos val="l"/>
        <c:majorGridlines/>
        <c:numFmt formatCode="General" sourceLinked="1"/>
        <c:majorTickMark val="out"/>
        <c:minorTickMark val="none"/>
        <c:tickLblPos val="nextTo"/>
        <c:crossAx val="1429708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of </a:t>
          </a:r>
          <a:r>
            <a:rPr lang="en-US" sz="1600" dirty="0" err="1" smtClean="0"/>
            <a:t>Tencent</a:t>
          </a:r>
          <a:endParaRPr lang="en-US" sz="16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a:t>
          </a:r>
          <a:r>
            <a:rPr lang="en-US" sz="1600" smtClean="0"/>
            <a:t>$550</a:t>
          </a:r>
          <a:r>
            <a:rPr lang="en-US" sz="1600" dirty="0" smtClean="0"/>
            <a:t/>
          </a:r>
          <a:br>
            <a:rPr lang="en-US" sz="1600" dirty="0" smtClean="0"/>
          </a:br>
          <a:r>
            <a:rPr lang="en-US" sz="1600" dirty="0" smtClean="0"/>
            <a:t>(which is the benchmark price)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93B796CC-9EB3-407D-B8CF-7504E437DA36}" type="presOf" srcId="{F9B1FFF3-E303-4695-8C89-0881E61C71E4}" destId="{16B6CA9F-190D-4B84-A54C-DFA35B5EFC7F}" srcOrd="0" destOrd="3" presId="urn:microsoft.com/office/officeart/2005/8/layout/chevron2"/>
    <dgm:cxn modelId="{48337415-4584-4D41-96B9-12B98A7B7AF4}" type="presOf" srcId="{7B5F13F2-6B46-4B37-99EF-D7D049699EDE}" destId="{6A7A0FF8-8631-44B7-A66F-BC11E5283850}"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70</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77</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111</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117</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119</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www.financemagnates.com/institutional-forex/execution/renaissance-technologies-aims-hft-using-atomic-clock/"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www.datatact.com/hkuspace/teach.html"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56.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mailto:wkliu_x@yahoo.com"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rot="1886886">
            <a:off x="2820332" y="4179017"/>
            <a:ext cx="1224136" cy="80672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010" y="3779769"/>
            <a:ext cx="4337062" cy="242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more </a:t>
            </a:r>
            <a:r>
              <a:rPr lang="en-US" sz="1800" b="1" dirty="0">
                <a:solidFill>
                  <a:srgbClr val="0070C0"/>
                </a:solidFill>
              </a:rPr>
              <a:t>quantity concerned</a:t>
            </a:r>
            <a:r>
              <a:rPr lang="en-US" sz="1800" dirty="0" smtClean="0"/>
              <a:t> (i.e. prefer faster execution), bait on </a:t>
            </a:r>
            <a:r>
              <a:rPr lang="en-US" sz="1800" b="1" dirty="0">
                <a:solidFill>
                  <a:srgbClr val="0070C0"/>
                </a:solidFill>
              </a:rPr>
              <a:t>both </a:t>
            </a:r>
            <a:r>
              <a:rPr lang="en-US" sz="1800" b="1" dirty="0" smtClean="0">
                <a:solidFill>
                  <a:srgbClr val="0070C0"/>
                </a:solidFill>
              </a:rPr>
              <a:t>sides</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dirty="0"/>
              <a:t>If </a:t>
            </a:r>
            <a:r>
              <a:rPr lang="en-US" sz="1800" b="1" dirty="0">
                <a:solidFill>
                  <a:srgbClr val="0070C0"/>
                </a:solidFill>
              </a:rPr>
              <a:t>cash concerned </a:t>
            </a:r>
            <a:r>
              <a:rPr lang="en-US" sz="1800" dirty="0"/>
              <a:t>(dollar </a:t>
            </a:r>
            <a:r>
              <a:rPr lang="en-US" sz="1800" dirty="0" smtClean="0"/>
              <a:t>neutral), always bait on </a:t>
            </a:r>
            <a:r>
              <a:rPr lang="en-US" sz="1800" b="1" dirty="0">
                <a:solidFill>
                  <a:srgbClr val="0070C0"/>
                </a:solidFill>
              </a:rPr>
              <a:t>Sell side</a:t>
            </a:r>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pic>
        <p:nvPicPr>
          <p:cNvPr id="8"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8" y="1834210"/>
            <a:ext cx="7234397" cy="24588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5576" y="4581128"/>
            <a:ext cx="66967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solidFill>
                  <a:srgbClr val="00072E"/>
                </a:solidFill>
              </a:rPr>
              <a:t>Can </a:t>
            </a:r>
            <a:r>
              <a:rPr lang="en-US" sz="1800" dirty="0">
                <a:solidFill>
                  <a:srgbClr val="00072E"/>
                </a:solidFill>
              </a:rPr>
              <a:t>we </a:t>
            </a:r>
            <a:r>
              <a:rPr lang="en-US" sz="1800" dirty="0" smtClean="0">
                <a:solidFill>
                  <a:srgbClr val="00072E"/>
                </a:solidFill>
              </a:rPr>
              <a:t>use Buy/Sell </a:t>
            </a:r>
            <a:r>
              <a:rPr lang="en-US" sz="1800" b="1" dirty="0">
                <a:solidFill>
                  <a:srgbClr val="0070C0"/>
                </a:solidFill>
                <a:latin typeface="Arial"/>
                <a:ea typeface="+mn-ea"/>
                <a:cs typeface="Arial"/>
              </a:rPr>
              <a:t>“&gt;=”</a:t>
            </a:r>
            <a:r>
              <a:rPr lang="en-US" sz="1800" dirty="0" smtClean="0">
                <a:solidFill>
                  <a:srgbClr val="00072E"/>
                </a:solidFill>
              </a:rPr>
              <a:t> for the price ratio ?</a:t>
            </a:r>
          </a:p>
          <a:p>
            <a:pPr marL="285750" indent="-285750">
              <a:buFont typeface="Arial" panose="020B0604020202020204" pitchFamily="34" charset="0"/>
              <a:buChar char="•"/>
            </a:pPr>
            <a:endParaRPr lang="en-US" sz="1800" dirty="0">
              <a:solidFill>
                <a:srgbClr val="00B050"/>
              </a:solidFill>
            </a:endParaRPr>
          </a:p>
          <a:p>
            <a:pPr marL="285750" indent="-285750">
              <a:buFont typeface="Arial" panose="020B0604020202020204" pitchFamily="34" charset="0"/>
              <a:buChar char="•"/>
            </a:pPr>
            <a:r>
              <a:rPr lang="en-US" sz="1800" dirty="0" smtClean="0">
                <a:latin typeface="Arial"/>
                <a:cs typeface="Arial"/>
              </a:rPr>
              <a:t>We can always buy a stock with money, but what about if </a:t>
            </a:r>
            <a:r>
              <a:rPr lang="en-US" sz="1800" b="1" dirty="0">
                <a:solidFill>
                  <a:srgbClr val="0070C0"/>
                </a:solidFill>
                <a:latin typeface="Arial"/>
                <a:ea typeface="+mn-ea"/>
                <a:cs typeface="Arial"/>
              </a:rPr>
              <a:t>don’t have the position </a:t>
            </a:r>
            <a:r>
              <a:rPr lang="en-US" sz="1800" dirty="0" smtClean="0">
                <a:latin typeface="Arial"/>
                <a:cs typeface="Arial"/>
              </a:rPr>
              <a:t>to sell for the other side?</a:t>
            </a:r>
            <a:endParaRPr lang="en-US" sz="1800" b="1" dirty="0">
              <a:solidFill>
                <a:srgbClr val="0070C0"/>
              </a:solidFill>
              <a:latin typeface="Arial"/>
              <a:cs typeface="Arial"/>
            </a:endParaRPr>
          </a:p>
          <a:p>
            <a:endParaRPr lang="en-US" sz="1800" dirty="0">
              <a:solidFill>
                <a:srgbClr val="00B050"/>
              </a:solidFill>
            </a:endParaRPr>
          </a:p>
        </p:txBody>
      </p:sp>
    </p:spTree>
    <p:extLst>
      <p:ext uri="{BB962C8B-B14F-4D97-AF65-F5344CB8AC3E}">
        <p14:creationId xmlns:p14="http://schemas.microsoft.com/office/powerpoint/2010/main" val="32954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rule </a:t>
            </a:r>
            <a:r>
              <a:rPr lang="en-US" sz="1800" dirty="0" smtClean="0"/>
              <a:t>, </a:t>
            </a:r>
            <a:r>
              <a:rPr lang="en-US" sz="1800" dirty="0"/>
              <a:t>hence need to </a:t>
            </a:r>
            <a:r>
              <a:rPr lang="en-US" sz="1800" b="1" u="sng" dirty="0">
                <a:solidFill>
                  <a:srgbClr val="0070C0"/>
                </a:solidFill>
              </a:rPr>
              <a:t>bait on (short) Sell side</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Pair</a:t>
            </a:r>
            <a:endParaRPr lang="en-US" kern="0" dirty="0"/>
          </a:p>
        </p:txBody>
      </p:sp>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3429000"/>
            <a:ext cx="4320480" cy="2554545"/>
          </a:xfrm>
          <a:prstGeom prst="rect">
            <a:avLst/>
          </a:prstGeom>
          <a:noFill/>
        </p:spPr>
        <p:txBody>
          <a:bodyPr wrap="square" rtlCol="0">
            <a:spAutoFit/>
          </a:bodyPr>
          <a:lstStyle/>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a:t>
            </a:r>
            <a:r>
              <a:rPr lang="en-US" sz="1600" dirty="0" err="1" smtClean="0">
                <a:hlinkClick r:id="rId4"/>
              </a:rPr>
              <a:t>HKEx</a:t>
            </a:r>
            <a:r>
              <a:rPr lang="en-US" sz="1600" dirty="0" smtClean="0">
                <a:hlinkClick r:id="rId4"/>
              </a:rPr>
              <a:t>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981143656"/>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2313557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282928827"/>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105936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	</a:t>
            </a:r>
            <a:r>
              <a:rPr lang="en-US" sz="2000" dirty="0" err="1" smtClean="0"/>
              <a:t>CyanSpring</a:t>
            </a:r>
            <a:r>
              <a:rPr lang="en-US" sz="2000" dirty="0" smtClean="0"/>
              <a:t> - </a:t>
            </a:r>
            <a:r>
              <a:rPr lang="en-US" sz="2000" dirty="0" smtClean="0">
                <a:hlinkClick r:id="rId3"/>
              </a:rPr>
              <a:t>http</a:t>
            </a:r>
            <a:r>
              <a:rPr lang="en-US" sz="2000" dirty="0">
                <a:hlinkClick r:id="rId3"/>
              </a:rPr>
              <a:t>://</a:t>
            </a:r>
            <a:r>
              <a:rPr lang="en-US" sz="2000" dirty="0" smtClean="0">
                <a:hlinkClick r:id="rId3"/>
              </a:rPr>
              <a:t>www.cyanspring.com</a:t>
            </a:r>
            <a:endParaRPr lang="en-US" sz="20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150769"/>
            <a:ext cx="7050930" cy="423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Performance </a:t>
            </a:r>
          </a:p>
          <a:p>
            <a:pPr lvl="1">
              <a:buFont typeface="Arial" panose="020B0604020202020204" pitchFamily="34" charset="0"/>
              <a:buChar char="•"/>
            </a:pPr>
            <a:r>
              <a:rPr lang="en-US" sz="1600" dirty="0" smtClean="0"/>
              <a:t>Reduce market data ticks processing power consumption: </a:t>
            </a:r>
            <a:r>
              <a:rPr lang="en-US" sz="1600" b="1" dirty="0" smtClean="0">
                <a:solidFill>
                  <a:srgbClr val="0070C0"/>
                </a:solidFill>
              </a:rPr>
              <a:t>Tick Conflation </a:t>
            </a:r>
            <a:r>
              <a:rPr lang="en-US" sz="1600" dirty="0" smtClean="0"/>
              <a:t>( </a:t>
            </a:r>
            <a:r>
              <a:rPr lang="en-US" sz="1600" dirty="0"/>
              <a:t>discard the stale bid/ask); </a:t>
            </a:r>
            <a:r>
              <a:rPr lang="en-US" sz="1600" b="1" dirty="0">
                <a:solidFill>
                  <a:srgbClr val="0070C0"/>
                </a:solidFill>
              </a:rPr>
              <a:t>Trade Combine</a:t>
            </a:r>
            <a:r>
              <a:rPr lang="en-US" sz="1600" dirty="0" smtClean="0"/>
              <a:t> (merge </a:t>
            </a:r>
            <a:r>
              <a:rPr lang="en-US" sz="1600" dirty="0"/>
              <a:t>the </a:t>
            </a:r>
            <a:r>
              <a:rPr lang="en-US" sz="1600" dirty="0" smtClean="0"/>
              <a:t>executions with same price)</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Setup multiple instances with </a:t>
            </a:r>
            <a:r>
              <a:rPr lang="en-US" sz="1600" b="1" dirty="0" smtClean="0">
                <a:solidFill>
                  <a:srgbClr val="0070C0"/>
                </a:solidFill>
              </a:rPr>
              <a:t>symbol range striping </a:t>
            </a:r>
            <a:r>
              <a:rPr lang="en-US" sz="1600" dirty="0" smtClean="0"/>
              <a:t>in each instance. Hence, each trading instance only listen and process certain symbol ranges of orders. Alternatively </a:t>
            </a:r>
            <a:r>
              <a:rPr lang="en-US" sz="1600" b="1" dirty="0" smtClean="0">
                <a:solidFill>
                  <a:srgbClr val="0070C0"/>
                </a:solidFill>
              </a:rPr>
              <a:t>stripe by strategy </a:t>
            </a:r>
            <a:r>
              <a:rPr lang="en-US" sz="1600" dirty="0" smtClean="0"/>
              <a:t>such that each instance only process certain strategies (such as MOC).</a:t>
            </a:r>
          </a:p>
          <a:p>
            <a:pPr lvl="1">
              <a:buFont typeface="Arial" panose="020B0604020202020204" pitchFamily="34" charset="0"/>
              <a:buChar char="•"/>
            </a:pPr>
            <a:endParaRPr lang="en-US" sz="1400" dirty="0" smtClean="0"/>
          </a:p>
          <a:p>
            <a:pPr marL="685800" lvl="1">
              <a:buFont typeface="Arial" panose="020B0604020202020204" pitchFamily="34" charset="0"/>
              <a:buChar char="•"/>
            </a:pPr>
            <a:endParaRPr lang="en-US" sz="1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pic>
        <p:nvPicPr>
          <p:cNvPr id="6" name="Picture 2" descr="D:\Users\haoz\Desktop\level_2_web_javas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904628"/>
            <a:ext cx="309183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5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$HK 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b="1" dirty="0" smtClean="0">
                <a:solidFill>
                  <a:srgbClr val="0070C0"/>
                </a:solidFill>
              </a:rPr>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749395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b="1" dirty="0">
                <a:solidFill>
                  <a:srgbClr val="FF0000"/>
                </a:solidFill>
              </a:rPr>
              <a:t>super user</a:t>
            </a:r>
            <a:r>
              <a:rPr lang="en-US" sz="1600" dirty="0"/>
              <a:t>" </a:t>
            </a:r>
            <a:r>
              <a:rPr lang="en-US" sz="1600" dirty="0" smtClean="0"/>
              <a:t>trade </a:t>
            </a:r>
            <a:br>
              <a:rPr lang="en-US" sz="1600" dirty="0" smtClean="0"/>
            </a:br>
            <a:endParaRPr lang="en-US" sz="1600" dirty="0" smtClean="0"/>
          </a:p>
          <a:p>
            <a:pPr marL="0" lvl="1" indent="0">
              <a:buClrTx/>
              <a:buNone/>
            </a:pPr>
            <a:r>
              <a:rPr lang="en-US" sz="1400" dirty="0"/>
              <a:t>	1: </a:t>
            </a:r>
            <a:r>
              <a:rPr lang="en-US" sz="1400" b="1" dirty="0" smtClean="0"/>
              <a:t>Large Notional</a:t>
            </a:r>
            <a:r>
              <a:rPr lang="en-US" sz="1400" dirty="0" smtClean="0"/>
              <a:t>: a </a:t>
            </a:r>
            <a:r>
              <a:rPr lang="en-US" sz="1400" b="1" dirty="0">
                <a:solidFill>
                  <a:srgbClr val="0070C0"/>
                </a:solidFill>
              </a:rPr>
              <a:t>single trade </a:t>
            </a:r>
            <a:r>
              <a:rPr lang="en-US" sz="1400" dirty="0" smtClean="0"/>
              <a:t>&gt; $HK 50,000</a:t>
            </a:r>
            <a:endParaRPr lang="en-US" sz="1400" dirty="0"/>
          </a:p>
          <a:p>
            <a:pPr marL="0" indent="0"/>
            <a:endParaRPr lang="en-US" sz="1400" dirty="0"/>
          </a:p>
          <a:p>
            <a:pPr marL="0" indent="0"/>
            <a:r>
              <a:rPr lang="en-US" sz="1400" dirty="0"/>
              <a:t>	2: </a:t>
            </a:r>
            <a:r>
              <a:rPr lang="en-US" sz="1400" b="1" dirty="0" smtClean="0"/>
              <a:t>Price move up immediately</a:t>
            </a:r>
            <a:r>
              <a:rPr lang="en-US" sz="1400" dirty="0" smtClean="0"/>
              <a:t>: </a:t>
            </a:r>
            <a:r>
              <a:rPr lang="en-US" sz="1400" b="1" dirty="0" smtClean="0">
                <a:solidFill>
                  <a:srgbClr val="0070C0"/>
                </a:solidFill>
              </a:rPr>
              <a:t>Ask price move </a:t>
            </a:r>
            <a:r>
              <a:rPr lang="en-US" sz="1400" b="1" dirty="0">
                <a:solidFill>
                  <a:srgbClr val="0070C0"/>
                </a:solidFill>
              </a:rPr>
              <a:t>up</a:t>
            </a:r>
            <a:r>
              <a:rPr lang="en-US" sz="1400" dirty="0"/>
              <a:t> (&gt;= 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3492297"/>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5508521"/>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1742343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3523300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04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p>
          <a:p>
            <a:pPr>
              <a:buFont typeface="Arial" panose="020B0604020202020204" pitchFamily="34" charset="0"/>
              <a:buChar char="•"/>
            </a:pPr>
            <a:r>
              <a:rPr lang="en-US" sz="1800" dirty="0" smtClean="0"/>
              <a:t>Apply </a:t>
            </a:r>
            <a:r>
              <a:rPr lang="en-US" sz="1800" b="1" dirty="0">
                <a:solidFill>
                  <a:srgbClr val="0070C0"/>
                </a:solidFill>
              </a:rPr>
              <a:t>technical analysis </a:t>
            </a:r>
            <a:r>
              <a:rPr lang="en-US" sz="1800" dirty="0" smtClean="0"/>
              <a:t>and pattern </a:t>
            </a:r>
            <a:r>
              <a:rPr lang="en-US" sz="1800" dirty="0"/>
              <a:t>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402328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659828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 bitcoin = US$ 19,000 (~HK$ 147,250)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US$ 190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HK$ 1.43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100 bitcoin = US$ 1,900,000 </a:t>
            </a:r>
            <a:r>
              <a:rPr lang="en-US" sz="1800" b="1" u="sng" dirty="0" smtClean="0">
                <a:solidFill>
                  <a:srgbClr val="FF0000"/>
                </a:solidFill>
              </a:rPr>
              <a:t>(~HK$ 14,725,000)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23924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19093933"/>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2810508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891546887"/>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33254948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3393211871"/>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2583330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187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185623713"/>
              </p:ext>
            </p:extLst>
          </p:nvPr>
        </p:nvGraphicFramePr>
        <p:xfrm>
          <a:off x="611560" y="2852936"/>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not be happy to see the stabilizer is dumping their stocks</a:t>
            </a:r>
          </a:p>
          <a:p>
            <a:pPr marL="457200" indent="-4572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lvl="1">
              <a:buFont typeface="Arial" panose="020B0604020202020204" pitchFamily="34" charset="0"/>
              <a:buChar char="•"/>
            </a:pPr>
            <a:r>
              <a:rPr lang="en-US" sz="1600" dirty="0" smtClean="0"/>
              <a:t>use </a:t>
            </a:r>
            <a:r>
              <a:rPr lang="en-US" sz="1600" dirty="0"/>
              <a:t>FAK (Fill-And-Kill) </a:t>
            </a:r>
            <a:r>
              <a:rPr lang="en-US" sz="1600" dirty="0" smtClean="0"/>
              <a:t>order when the price is </a:t>
            </a:r>
            <a:r>
              <a:rPr lang="en-US" sz="1600" b="1" dirty="0" smtClean="0">
                <a:solidFill>
                  <a:srgbClr val="0070C0"/>
                </a:solidFill>
              </a:rPr>
              <a:t>immediately executable</a:t>
            </a:r>
          </a:p>
          <a:p>
            <a:pPr lvl="1">
              <a:buFont typeface="Arial" panose="020B0604020202020204" pitchFamily="34" charset="0"/>
              <a:buChar char="•"/>
            </a:pPr>
            <a:r>
              <a:rPr lang="en-US" sz="1600" dirty="0"/>
              <a:t>l</a:t>
            </a:r>
            <a:r>
              <a:rPr lang="en-US" sz="1600" dirty="0" smtClean="0"/>
              <a:t>eave </a:t>
            </a:r>
            <a:r>
              <a:rPr lang="en-US" sz="1600" b="1" dirty="0" smtClean="0">
                <a:solidFill>
                  <a:srgbClr val="0070C0"/>
                </a:solidFill>
              </a:rPr>
              <a:t>residual quantity </a:t>
            </a:r>
            <a:r>
              <a:rPr lang="en-US" sz="1600" dirty="0" smtClean="0"/>
              <a:t>(randomize) such that it will not move the price</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520483"/>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127907510"/>
              </p:ext>
            </p:extLst>
          </p:nvPr>
        </p:nvGraphicFramePr>
        <p:xfrm>
          <a:off x="611560" y="5187259"/>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780928"/>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365104"/>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530606"/>
            <a:ext cx="1271887" cy="338554"/>
          </a:xfrm>
          <a:prstGeom prst="rect">
            <a:avLst/>
          </a:prstGeom>
          <a:noFill/>
        </p:spPr>
        <p:txBody>
          <a:bodyPr wrap="none" rtlCol="0">
            <a:spAutoFit/>
          </a:bodyPr>
          <a:lstStyle/>
          <a:p>
            <a:r>
              <a:rPr lang="en-US" sz="1600" b="1" dirty="0" smtClean="0">
                <a:solidFill>
                  <a:srgbClr val="0070C0"/>
                </a:solidFill>
              </a:rPr>
              <a:t>No Action !</a:t>
            </a:r>
            <a:endParaRPr lang="en-US" sz="1600" b="1"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06618790"/>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830997"/>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dirty="0"/>
              <a:t>decent </a:t>
            </a:r>
            <a:r>
              <a:rPr lang="en-US" sz="1600" dirty="0" smtClean="0"/>
              <a:t>profile. 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Any other use case?  </a:t>
            </a:r>
          </a:p>
          <a:p>
            <a:pPr marL="0" indent="0"/>
            <a:endParaRPr lang="en-US" sz="2000" dirty="0" smtClean="0"/>
          </a:p>
          <a:p>
            <a:pPr marL="0" indent="0"/>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175799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850804225"/>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smtClean="0"/>
              <a:t>Need a better way to execute a large quantity order</a:t>
            </a:r>
            <a:endParaRPr lang="en-US" sz="1800" dirty="0"/>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t>
            </a:r>
            <a:r>
              <a:rPr lang="en-US" sz="1800" dirty="0"/>
              <a:t>Data Processing and Analysis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The numbers varies from different stocks</a:t>
            </a:r>
            <a:r>
              <a:rPr lang="en-US" sz="1600" dirty="0"/>
              <a:t> </a:t>
            </a:r>
            <a:r>
              <a:rPr lang="en-US" sz="1600" dirty="0" smtClean="0"/>
              <a:t>and generally based on the </a:t>
            </a:r>
            <a:r>
              <a:rPr lang="en-US" sz="1600" b="1" dirty="0" smtClean="0">
                <a:solidFill>
                  <a:srgbClr val="0070C0"/>
                </a:solidFill>
              </a:rPr>
              <a:t>stock cost model </a:t>
            </a:r>
            <a:r>
              <a:rPr lang="en-US" sz="1600" dirty="0" smtClean="0"/>
              <a:t>where mainly taking into account</a:t>
            </a:r>
          </a:p>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2420888"/>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306896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43711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t>
            </a:r>
            <a:r>
              <a:rPr lang="en-US" sz="1800" dirty="0" smtClean="0"/>
              <a:t>&amp; Sharing &amp; </a:t>
            </a:r>
            <a:r>
              <a:rPr lang="en-US" sz="1800" dirty="0"/>
              <a:t>Have fun</a:t>
            </a:r>
          </a:p>
          <a:p>
            <a:pPr lvl="1"/>
            <a:r>
              <a:rPr lang="en-US" sz="1800" dirty="0" smtClean="0"/>
              <a:t>Class Website: </a:t>
            </a:r>
            <a:r>
              <a:rPr lang="en-US" sz="1800" dirty="0">
                <a:hlinkClick r:id="rId2"/>
              </a:rPr>
              <a:t>http://</a:t>
            </a:r>
            <a:r>
              <a:rPr lang="en-US" sz="1800" dirty="0" smtClean="0">
                <a:hlinkClick r:id="rId2"/>
              </a:rPr>
              <a:t>www.datatact.com/hkuspace/teach.html</a:t>
            </a:r>
            <a:endParaRPr lang="en-US" sz="1800" dirty="0" smtClean="0"/>
          </a:p>
          <a:p>
            <a:pPr lvl="1"/>
            <a:r>
              <a:rPr lang="en-US" sz="1800" dirty="0" smtClean="0"/>
              <a:t>Code </a:t>
            </a:r>
            <a:r>
              <a:rPr lang="en-US" sz="1800" dirty="0"/>
              <a:t>experiments via </a:t>
            </a:r>
            <a:r>
              <a:rPr lang="en-US" sz="1800" dirty="0">
                <a:hlinkClick r:id="rId3"/>
              </a:rPr>
              <a:t>Google </a:t>
            </a:r>
            <a:r>
              <a:rPr lang="en-US" sz="1800" dirty="0" err="1">
                <a:hlinkClick r:id="rId3"/>
              </a:rPr>
              <a:t>Colab</a:t>
            </a:r>
            <a:r>
              <a:rPr lang="en-US" sz="1800" dirty="0">
                <a:hlinkClick r:id="rId3"/>
              </a:rPr>
              <a:t> </a:t>
            </a:r>
            <a:r>
              <a:rPr lang="en-US" sz="1800" dirty="0"/>
              <a:t>(cloud-based programming)</a:t>
            </a:r>
          </a:p>
          <a:p>
            <a:pPr lvl="1"/>
            <a:endParaRPr lang="en-US" sz="1800" dirty="0"/>
          </a:p>
          <a:p>
            <a:pPr>
              <a:buFont typeface="Arial" panose="020B0604020202020204" pitchFamily="34" charset="0"/>
              <a:buChar char="•"/>
            </a:pPr>
            <a:r>
              <a:rPr lang="en-US" sz="1800" b="1" dirty="0"/>
              <a:t>Real-World Examples</a:t>
            </a:r>
          </a:p>
          <a:p>
            <a:pPr lvl="1"/>
            <a:r>
              <a:rPr lang="en-US" sz="1800" dirty="0"/>
              <a:t>Datatact Web </a:t>
            </a:r>
          </a:p>
          <a:p>
            <a:pPr lvl="1"/>
            <a:r>
              <a:rPr lang="en-US" sz="1800" dirty="0"/>
              <a:t>Trading </a:t>
            </a:r>
            <a:r>
              <a:rPr lang="en-US" sz="1800" dirty="0" smtClean="0"/>
              <a:t>Systems</a:t>
            </a:r>
          </a:p>
          <a:p>
            <a:pPr lvl="1"/>
            <a:endParaRPr lang="en-US" sz="1800" dirty="0"/>
          </a:p>
          <a:p>
            <a:pPr>
              <a:buFont typeface="Arial" panose="020B0604020202020204" pitchFamily="34" charset="0"/>
              <a:buChar char="•"/>
            </a:pPr>
            <a:r>
              <a:rPr lang="en-US" sz="1800" b="1" dirty="0"/>
              <a:t>Industry Experience Sharing</a:t>
            </a:r>
          </a:p>
          <a:p>
            <a:pPr lvl="1"/>
            <a:r>
              <a:rPr lang="en-US" sz="1800" dirty="0"/>
              <a:t>Electronic Trading Desk</a:t>
            </a:r>
          </a:p>
          <a:p>
            <a:pPr lvl="1"/>
            <a:r>
              <a:rPr lang="en-US" sz="1800" dirty="0"/>
              <a:t>Algo Trading Strategies</a:t>
            </a:r>
          </a:p>
          <a:p>
            <a:pPr lvl="1"/>
            <a:r>
              <a:rPr lang="en-US" sz="1800" dirty="0" smtClean="0"/>
              <a:t>Big Data and AI startup</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450518"/>
            <a:ext cx="241378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6961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48965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b="1" u="sng" dirty="0" smtClean="0"/>
              <a:t>Queue sizes</a:t>
            </a:r>
            <a:r>
              <a:rPr lang="en-US" sz="1400" dirty="0" smtClean="0"/>
              <a:t>: When </a:t>
            </a:r>
            <a:r>
              <a:rPr lang="en-US" sz="1400" b="1" dirty="0" smtClean="0">
                <a:solidFill>
                  <a:srgbClr val="0070C0"/>
                </a:solidFill>
              </a:rPr>
              <a:t>queue </a:t>
            </a:r>
            <a:r>
              <a:rPr lang="en-US" sz="1400" b="1" dirty="0">
                <a:solidFill>
                  <a:srgbClr val="0070C0"/>
                </a:solidFill>
              </a:rPr>
              <a:t>size is large, </a:t>
            </a:r>
            <a:r>
              <a:rPr lang="en-US" sz="1400" b="1" dirty="0" smtClean="0">
                <a:solidFill>
                  <a:srgbClr val="0070C0"/>
                </a:solidFill>
              </a:rPr>
              <a:t>send 1 x </a:t>
            </a:r>
            <a:r>
              <a:rPr lang="en-US" sz="1400" b="1" dirty="0">
                <a:solidFill>
                  <a:srgbClr val="0070C0"/>
                </a:solidFill>
              </a:rPr>
              <a:t>3000 QTY </a:t>
            </a:r>
            <a:r>
              <a:rPr lang="en-US" sz="1400" dirty="0" smtClean="0"/>
              <a:t>so </a:t>
            </a:r>
            <a:r>
              <a:rPr lang="en-US" sz="1400" dirty="0"/>
              <a:t>that we can have sizable quantity waiting in a good queue position</a:t>
            </a:r>
            <a:r>
              <a:rPr lang="en-US" sz="1400" dirty="0" smtClean="0"/>
              <a:t>.</a:t>
            </a:r>
          </a:p>
          <a:p>
            <a:pPr marL="0" indent="0"/>
            <a:endParaRPr lang="en-US" sz="1400" dirty="0" smtClean="0"/>
          </a:p>
          <a:p>
            <a:pPr marL="0" indent="0"/>
            <a:r>
              <a:rPr lang="en-US" sz="1400" b="1" u="sng" dirty="0" smtClean="0"/>
              <a:t>Price Volatility</a:t>
            </a:r>
            <a:r>
              <a:rPr lang="en-US" sz="1400" dirty="0" smtClean="0"/>
              <a:t>: For </a:t>
            </a:r>
            <a:r>
              <a:rPr lang="en-US" sz="1400" b="1" dirty="0" smtClean="0">
                <a:solidFill>
                  <a:srgbClr val="0070C0"/>
                </a:solidFill>
              </a:rPr>
              <a:t>high volatility, </a:t>
            </a:r>
            <a:r>
              <a:rPr lang="en-US" sz="1400" b="1" dirty="0">
                <a:solidFill>
                  <a:srgbClr val="0070C0"/>
                </a:solidFill>
              </a:rPr>
              <a:t>send </a:t>
            </a:r>
            <a:r>
              <a:rPr lang="en-US" sz="1400" b="1" dirty="0" smtClean="0">
                <a:solidFill>
                  <a:srgbClr val="0070C0"/>
                </a:solidFill>
              </a:rPr>
              <a:t>3 </a:t>
            </a:r>
            <a:r>
              <a:rPr lang="en-US" sz="1400" b="1" dirty="0">
                <a:solidFill>
                  <a:srgbClr val="0070C0"/>
                </a:solidFill>
              </a:rPr>
              <a:t>x </a:t>
            </a:r>
            <a:r>
              <a:rPr lang="en-US" sz="1400" b="1" dirty="0" smtClean="0">
                <a:solidFill>
                  <a:srgbClr val="0070C0"/>
                </a:solidFill>
              </a:rPr>
              <a:t>1000 </a:t>
            </a:r>
            <a:r>
              <a:rPr lang="en-US" sz="1400" b="1" dirty="0">
                <a:solidFill>
                  <a:srgbClr val="0070C0"/>
                </a:solidFill>
              </a:rPr>
              <a:t>QTY </a:t>
            </a:r>
            <a:r>
              <a:rPr lang="en-US" sz="1400" dirty="0" smtClean="0"/>
              <a:t>so </a:t>
            </a:r>
            <a:r>
              <a:rPr lang="en-US" sz="1400" dirty="0"/>
              <a:t>that we can have </a:t>
            </a:r>
            <a:r>
              <a:rPr lang="en-US" sz="1400" dirty="0" smtClean="0"/>
              <a:t>more flexibility to amend different child orders.</a:t>
            </a:r>
            <a:endParaRPr lang="en-US" sz="14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469878539"/>
              </p:ext>
            </p:extLst>
          </p:nvPr>
        </p:nvGraphicFramePr>
        <p:xfrm>
          <a:off x="827584" y="364502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4" name="TextBox 3"/>
          <p:cNvSpPr txBox="1"/>
          <p:nvPr/>
        </p:nvSpPr>
        <p:spPr>
          <a:xfrm>
            <a:off x="398241" y="5085184"/>
            <a:ext cx="8494240" cy="1077218"/>
          </a:xfrm>
          <a:prstGeom prst="rect">
            <a:avLst/>
          </a:prstGeom>
          <a:noFill/>
        </p:spPr>
        <p:txBody>
          <a:bodyPr wrap="square" rtlCol="0">
            <a:spAutoFit/>
          </a:bodyPr>
          <a:lstStyle/>
          <a:p>
            <a:r>
              <a:rPr lang="en-US" sz="1600" b="1" dirty="0"/>
              <a:t>O</a:t>
            </a:r>
            <a:r>
              <a:rPr lang="en-US" sz="1600" b="1" dirty="0" smtClean="0"/>
              <a:t>rder Actions:</a:t>
            </a:r>
          </a:p>
          <a:p>
            <a:pPr marL="285750" indent="-285750">
              <a:buFont typeface="Arial" panose="020B0604020202020204" pitchFamily="34" charset="0"/>
              <a:buChar char="•"/>
            </a:pPr>
            <a:r>
              <a:rPr lang="en-US" sz="1600" b="1" dirty="0"/>
              <a:t>Amend </a:t>
            </a:r>
            <a:r>
              <a:rPr lang="en-US" sz="1600" b="1" dirty="0" smtClean="0"/>
              <a:t>Price - </a:t>
            </a:r>
            <a:r>
              <a:rPr lang="en-US" sz="1600" dirty="0"/>
              <a:t>lose queue </a:t>
            </a:r>
            <a:r>
              <a:rPr lang="en-US" sz="1600" dirty="0" smtClean="0"/>
              <a:t>priority</a:t>
            </a:r>
            <a:endParaRPr lang="en-US" sz="1600" dirty="0"/>
          </a:p>
          <a:p>
            <a:pPr marL="285750" indent="-285750">
              <a:buFont typeface="Arial" panose="020B0604020202020204" pitchFamily="34" charset="0"/>
              <a:buChar char="•"/>
            </a:pPr>
            <a:r>
              <a:rPr lang="en-US" sz="1600" b="1" dirty="0" smtClean="0"/>
              <a:t>Amend </a:t>
            </a:r>
            <a:r>
              <a:rPr lang="en-US" sz="1600" b="1" dirty="0"/>
              <a:t>Quantity </a:t>
            </a:r>
            <a:r>
              <a:rPr lang="en-US" sz="1600" b="1" dirty="0" smtClean="0"/>
              <a:t>up - </a:t>
            </a:r>
            <a:r>
              <a:rPr lang="en-US" sz="1600" dirty="0"/>
              <a:t>lose queue </a:t>
            </a:r>
            <a:r>
              <a:rPr lang="en-US" sz="1600" dirty="0" smtClean="0"/>
              <a:t>priority</a:t>
            </a:r>
            <a:endParaRPr lang="en-US" sz="1600" b="1" dirty="0" smtClean="0"/>
          </a:p>
          <a:p>
            <a:pPr marL="285750" indent="-285750">
              <a:buFont typeface="Arial" panose="020B0604020202020204" pitchFamily="34" charset="0"/>
              <a:buChar char="•"/>
            </a:pPr>
            <a:r>
              <a:rPr lang="en-US" sz="1600" b="1" dirty="0" smtClean="0"/>
              <a:t>Amend Quantity down -</a:t>
            </a:r>
            <a:r>
              <a:rPr lang="en-US" sz="1600" b="1" dirty="0"/>
              <a:t> </a:t>
            </a:r>
            <a:r>
              <a:rPr lang="en-US" sz="1600" b="1" dirty="0" smtClean="0">
                <a:solidFill>
                  <a:srgbClr val="0070C0"/>
                </a:solidFill>
              </a:rPr>
              <a:t>preserve</a:t>
            </a:r>
            <a:r>
              <a:rPr lang="en-US" sz="1600" dirty="0" smtClean="0">
                <a:solidFill>
                  <a:srgbClr val="0070C0"/>
                </a:solidFill>
              </a:rPr>
              <a:t> </a:t>
            </a:r>
            <a:r>
              <a:rPr lang="en-US" sz="1600" dirty="0"/>
              <a:t>queue </a:t>
            </a:r>
            <a:r>
              <a:rPr lang="en-US" sz="1600" dirty="0" smtClean="0"/>
              <a:t>priority</a:t>
            </a:r>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70513545"/>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Assessment</a:t>
            </a:r>
          </a:p>
        </p:txBody>
      </p:sp>
      <p:sp>
        <p:nvSpPr>
          <p:cNvPr id="7" name="Content Placeholder 1"/>
          <p:cNvSpPr txBox="1">
            <a:spLocks/>
          </p:cNvSpPr>
          <p:nvPr/>
        </p:nvSpPr>
        <p:spPr>
          <a:xfrm>
            <a:off x="395536" y="1700808"/>
            <a:ext cx="8568952"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50%</a:t>
            </a:r>
            <a:r>
              <a:rPr lang="en-US" sz="1800" dirty="0" smtClean="0"/>
              <a:t> : An </a:t>
            </a:r>
            <a:r>
              <a:rPr lang="en-US" sz="1800" dirty="0"/>
              <a:t>individual assignment with long and short </a:t>
            </a:r>
            <a:r>
              <a:rPr lang="en-US" sz="1800" dirty="0" smtClean="0"/>
              <a:t>questions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50%</a:t>
            </a:r>
            <a:r>
              <a:rPr lang="en-US" sz="1800" dirty="0" smtClean="0"/>
              <a:t> : An </a:t>
            </a:r>
            <a:r>
              <a:rPr lang="en-US" sz="1800" dirty="0"/>
              <a:t>application question related to the construction of an</a:t>
            </a:r>
          </a:p>
          <a:p>
            <a:r>
              <a:rPr lang="en-US" sz="1800" dirty="0"/>
              <a:t>algorithmic trading </a:t>
            </a:r>
            <a:r>
              <a:rPr lang="en-US" sz="1800" dirty="0" smtClean="0"/>
              <a:t>system</a:t>
            </a:r>
            <a:r>
              <a:rPr lang="en-US" sz="1800" dirty="0">
                <a:solidFill>
                  <a:srgbClr val="00B050"/>
                </a:solidFill>
              </a:rPr>
              <a:t> </a:t>
            </a:r>
            <a:r>
              <a:rPr lang="en-US" sz="1800" dirty="0" smtClean="0">
                <a:solidFill>
                  <a:srgbClr val="00B050"/>
                </a:solidFill>
              </a:rPr>
              <a:t>(just description and no coding)</a:t>
            </a:r>
          </a:p>
          <a:p>
            <a:endParaRPr lang="en-US" sz="1800" dirty="0">
              <a:solidFill>
                <a:srgbClr val="00B050"/>
              </a:solidFill>
            </a:endParaRPr>
          </a:p>
          <a:p>
            <a:pPr>
              <a:buFont typeface="Arial" panose="020B0604020202020204" pitchFamily="34" charset="0"/>
              <a:buChar char="•"/>
            </a:pPr>
            <a:endParaRPr lang="en-US" sz="1800" dirty="0">
              <a:solidFill>
                <a:srgbClr val="00B050"/>
              </a:solidFill>
            </a:endParaRPr>
          </a:p>
          <a:p>
            <a:pPr marL="0" indent="0"/>
            <a:r>
              <a:rPr lang="en-US" sz="1800" b="1" dirty="0" smtClean="0">
                <a:solidFill>
                  <a:srgbClr val="0070C0"/>
                </a:solidFill>
              </a:rPr>
              <a:t>		</a:t>
            </a:r>
            <a:r>
              <a:rPr lang="en-US" sz="3200" b="1" dirty="0" smtClean="0">
                <a:solidFill>
                  <a:srgbClr val="FF0000"/>
                </a:solidFill>
              </a:rPr>
              <a:t>Deadline</a:t>
            </a:r>
            <a:r>
              <a:rPr lang="en-US" sz="1800" dirty="0" smtClean="0"/>
              <a:t> </a:t>
            </a:r>
            <a:r>
              <a:rPr lang="en-US" sz="1800" dirty="0"/>
              <a:t>: </a:t>
            </a:r>
            <a:r>
              <a:rPr lang="en-US" b="1" dirty="0" smtClean="0"/>
              <a:t>2021-Jan-2 (Sat)</a:t>
            </a:r>
            <a:endParaRPr lang="en-US" sz="2400" b="1" u="sng" dirty="0"/>
          </a:p>
          <a:p>
            <a:pPr marL="285750" indent="-285750">
              <a:buFont typeface="Arial" panose="020B0604020202020204" pitchFamily="34" charset="0"/>
              <a:buChar char="•"/>
            </a:pPr>
            <a:endParaRPr lang="en-US" sz="1800" dirty="0" smtClean="0">
              <a:solidFill>
                <a:srgbClr val="00B050"/>
              </a:solidFill>
            </a:endParaRPr>
          </a:p>
          <a:p>
            <a:pPr marL="285750" indent="-285750">
              <a:buFont typeface="Arial" panose="020B0604020202020204" pitchFamily="34" charset="0"/>
              <a:buChar char="•"/>
            </a:pPr>
            <a:r>
              <a:rPr lang="en-US" sz="1800" dirty="0"/>
              <a:t>Email to</a:t>
            </a:r>
            <a:r>
              <a:rPr lang="en-US" sz="1800" dirty="0" smtClean="0">
                <a:solidFill>
                  <a:srgbClr val="00B050"/>
                </a:solidFill>
              </a:rPr>
              <a:t>: </a:t>
            </a:r>
            <a:r>
              <a:rPr lang="en-US" sz="1800" dirty="0" smtClean="0">
                <a:solidFill>
                  <a:srgbClr val="00B050"/>
                </a:solidFill>
                <a:hlinkClick r:id="rId2"/>
              </a:rPr>
              <a:t>wkliu_x@yahoo.com</a:t>
            </a:r>
            <a:endParaRPr lang="en-US" sz="1800" dirty="0" smtClean="0">
              <a:solidFill>
                <a:srgbClr val="00B050"/>
              </a:solidFill>
            </a:endParaRPr>
          </a:p>
          <a:p>
            <a:pPr marL="285750" indent="-285750">
              <a:buFont typeface="Arial" panose="020B0604020202020204" pitchFamily="34" charset="0"/>
              <a:buChar char="•"/>
            </a:pPr>
            <a:endParaRPr lang="en-US" sz="1800" dirty="0" smtClean="0">
              <a:solidFill>
                <a:srgbClr val="00B05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2" name="5-Point Star 1"/>
          <p:cNvSpPr/>
          <p:nvPr/>
        </p:nvSpPr>
        <p:spPr bwMode="auto">
          <a:xfrm>
            <a:off x="971600" y="3429000"/>
            <a:ext cx="914400" cy="914400"/>
          </a:xfrm>
          <a:prstGeom prst="star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1187624" y="5406315"/>
            <a:ext cx="6482865" cy="830997"/>
          </a:xfrm>
          <a:prstGeom prst="rect">
            <a:avLst/>
          </a:prstGeom>
          <a:noFill/>
        </p:spPr>
        <p:txBody>
          <a:bodyPr wrap="none" rtlCol="0">
            <a:spAutoFit/>
          </a:bodyPr>
          <a:lstStyle/>
          <a:p>
            <a:r>
              <a:rPr lang="en-US" b="1" dirty="0">
                <a:solidFill>
                  <a:srgbClr val="0070C0"/>
                </a:solidFill>
              </a:rPr>
              <a:t>Bonus</a:t>
            </a:r>
            <a:r>
              <a:rPr lang="en-US" dirty="0"/>
              <a:t> : In-class participation and discussions</a:t>
            </a:r>
          </a:p>
          <a:p>
            <a:endParaRPr lang="en-US" dirty="0"/>
          </a:p>
        </p:txBody>
      </p:sp>
    </p:spTree>
    <p:extLst>
      <p:ext uri="{BB962C8B-B14F-4D97-AF65-F5344CB8AC3E}">
        <p14:creationId xmlns:p14="http://schemas.microsoft.com/office/powerpoint/2010/main" val="19474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1920087"/>
              </p:ext>
            </p:extLst>
          </p:nvPr>
        </p:nvGraphicFramePr>
        <p:xfrm>
          <a:off x="467544" y="2340763"/>
          <a:ext cx="5256584"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880153" y="2204864"/>
            <a:ext cx="3152870" cy="954107"/>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88224" y="2924944"/>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868144" y="3933056"/>
            <a:ext cx="3168352" cy="1815882"/>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a:p>
            <a:r>
              <a:rPr lang="en-US" sz="1600" dirty="0" smtClean="0"/>
              <a:t>Execute exactly at close price is </a:t>
            </a:r>
            <a:r>
              <a:rPr lang="en-US" sz="1600" b="1" dirty="0" smtClean="0">
                <a:solidFill>
                  <a:srgbClr val="0070C0"/>
                </a:solidFill>
              </a:rPr>
              <a:t>not good enough</a:t>
            </a:r>
            <a:r>
              <a:rPr lang="en-US" sz="1600" dirty="0" smtClean="0"/>
              <a:t>. Need to do better</a:t>
            </a:r>
            <a:endParaRPr lang="en-US" sz="1600" dirty="0"/>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6215380" cy="1617079"/>
            <a:chOff x="1259632" y="2726539"/>
            <a:chExt cx="6215380"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02349" y="4005064"/>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385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3775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548007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26546322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588021918"/>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35462829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Use Case </a:t>
            </a:r>
            <a:r>
              <a:rPr lang="en-US" sz="1800" u="sng" dirty="0"/>
              <a:t>1: </a:t>
            </a:r>
            <a:r>
              <a:rPr lang="en-US" sz="1800" u="sng" dirty="0" smtClean="0"/>
              <a:t>Switch Trade </a:t>
            </a:r>
            <a:r>
              <a:rPr lang="en-US" altLang="zh-TW" sz="1800" u="sng" dirty="0"/>
              <a:t>(</a:t>
            </a:r>
            <a:r>
              <a:rPr lang="zh-TW" altLang="en-US" sz="1800" u="sng" dirty="0"/>
              <a:t>換馬</a:t>
            </a:r>
            <a:r>
              <a:rPr lang="en-US" altLang="zh-TW" sz="1800" u="sng" dirty="0" smtClean="0"/>
              <a:t>)</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Use Case </a:t>
            </a:r>
            <a:r>
              <a:rPr lang="en-US" sz="1800" u="sng" dirty="0" smtClean="0"/>
              <a:t>2: Statistical Arbitrage</a:t>
            </a:r>
            <a:endParaRPr lang="en-US" altLang="zh-TW" sz="1800" u="sng" dirty="0"/>
          </a:p>
          <a:p>
            <a:pPr marL="285750" indent="-285750">
              <a:buFont typeface="Arial" panose="020B0604020202020204" pitchFamily="34" charset="0"/>
              <a:buChar char="•"/>
            </a:pPr>
            <a:r>
              <a:rPr lang="en-US" sz="1600" dirty="0" smtClean="0"/>
              <a:t>For a </a:t>
            </a:r>
            <a:r>
              <a:rPr lang="en-US" sz="1600" b="1" dirty="0" smtClean="0">
                <a:solidFill>
                  <a:srgbClr val="0070C0"/>
                </a:solidFill>
              </a:rPr>
              <a:t>price correlated</a:t>
            </a:r>
            <a:r>
              <a:rPr lang="en-US" sz="1600" dirty="0" smtClean="0"/>
              <a:t> stock pair, when the price ratio </a:t>
            </a:r>
            <a:r>
              <a:rPr lang="en-US" sz="1600" b="1" dirty="0" smtClean="0">
                <a:solidFill>
                  <a:srgbClr val="0070C0"/>
                </a:solidFill>
              </a:rPr>
              <a:t>deviates from the statistical mean</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a:t>and</a:t>
            </a:r>
            <a:r>
              <a:rPr lang="en-US" sz="1600" b="1" dirty="0">
                <a:solidFill>
                  <a:srgbClr val="0070C0"/>
                </a:solidFill>
              </a:rPr>
              <a:t> sell the over-value </a:t>
            </a:r>
            <a:r>
              <a:rPr lang="en-US" sz="1600" b="1" dirty="0" smtClean="0">
                <a:solidFill>
                  <a:srgbClr val="0070C0"/>
                </a:solidFill>
              </a:rPr>
              <a:t>stock </a:t>
            </a:r>
            <a:r>
              <a:rPr lang="en-US" sz="1600" dirty="0"/>
              <a:t>with</a:t>
            </a:r>
            <a:r>
              <a:rPr lang="en-US" sz="1600" b="1" dirty="0" smtClean="0">
                <a:solidFill>
                  <a:srgbClr val="0070C0"/>
                </a:solidFill>
              </a:rPr>
              <a:t> equal amount </a:t>
            </a:r>
            <a:r>
              <a:rPr lang="en-US" sz="1600" dirty="0"/>
              <a:t>(</a:t>
            </a:r>
            <a:r>
              <a:rPr lang="en-US" sz="1600" dirty="0" smtClean="0"/>
              <a:t>hence no upfront capital is required)</a:t>
            </a:r>
          </a:p>
          <a:p>
            <a:pPr marL="285750" indent="-285750">
              <a:buFont typeface="Arial" panose="020B0604020202020204" pitchFamily="34" charset="0"/>
              <a:buChar char="•"/>
            </a:pPr>
            <a:r>
              <a:rPr lang="en-US" sz="1600" b="1" dirty="0" smtClean="0">
                <a:solidFill>
                  <a:srgbClr val="0070C0"/>
                </a:solidFill>
              </a:rPr>
              <a:t>Unwind the positions</a:t>
            </a:r>
            <a:r>
              <a:rPr lang="en-US" sz="1600" dirty="0" smtClean="0"/>
              <a:t> when the price ratio is back to the historical mean (</a:t>
            </a:r>
            <a:r>
              <a:rPr lang="en-US" sz="1600" b="1" dirty="0" smtClean="0">
                <a:solidFill>
                  <a:srgbClr val="0070C0"/>
                </a:solidFill>
              </a:rPr>
              <a:t>mean reversion</a:t>
            </a:r>
            <a:r>
              <a:rPr lang="en-US" sz="1600" dirty="0" smtClean="0"/>
              <a:t>)</a:t>
            </a: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193119"/>
            <a:ext cx="4871478" cy="26121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
        <p:nvSpPr>
          <p:cNvPr id="8" name="TextBox 7"/>
          <p:cNvSpPr txBox="1"/>
          <p:nvPr/>
        </p:nvSpPr>
        <p:spPr>
          <a:xfrm>
            <a:off x="1907704" y="5877272"/>
            <a:ext cx="5357035" cy="338554"/>
          </a:xfrm>
          <a:prstGeom prst="rect">
            <a:avLst/>
          </a:prstGeom>
          <a:noFill/>
        </p:spPr>
        <p:txBody>
          <a:bodyPr wrap="square" rtlCol="0">
            <a:spAutoFit/>
          </a:bodyPr>
          <a:lstStyle/>
          <a:p>
            <a:r>
              <a:rPr lang="en-US" sz="1600" dirty="0" smtClean="0">
                <a:hlinkClick r:id="rId3"/>
              </a:rPr>
              <a:t>Code Example on finding HK Pair trading opportunities</a:t>
            </a:r>
            <a:endParaRPr lang="en-US" sz="1600" dirty="0"/>
          </a:p>
        </p:txBody>
      </p:sp>
      <p:sp>
        <p:nvSpPr>
          <p:cNvPr id="9" name="Sun 8"/>
          <p:cNvSpPr/>
          <p:nvPr/>
        </p:nvSpPr>
        <p:spPr bwMode="auto">
          <a:xfrm>
            <a:off x="1115616" y="5661248"/>
            <a:ext cx="666571"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4671784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878415887"/>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t>200</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5004470" y="5635674"/>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1077218"/>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a:t>(either wait 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18879</TotalTime>
  <Words>8577</Words>
  <Application>Microsoft Office PowerPoint</Application>
  <PresentationFormat>On-screen Show (4:3)</PresentationFormat>
  <Paragraphs>1687</Paragraphs>
  <Slides>120</Slides>
  <Notes>23</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PowerPoint Template-CBF</vt:lpstr>
      <vt:lpstr>Big Data, AI, Machine Learning, Investment and Algo Trading</vt:lpstr>
      <vt:lpstr>My Background</vt:lpstr>
      <vt:lpstr>My Work</vt:lpstr>
      <vt:lpstr>My Work</vt:lpstr>
      <vt:lpstr>Course Overview</vt:lpstr>
      <vt:lpstr>Approach</vt:lpstr>
      <vt:lpstr>Google Colab</vt:lpstr>
      <vt:lpstr>Assessment</vt:lpstr>
      <vt:lpstr>Industrial Practice – Biz </vt:lpstr>
      <vt:lpstr>Industrial Practice – Trading Desk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 </vt:lpstr>
      <vt:lpstr>Basic Market Micro-structure</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Transaction Cost Analysis</vt:lpstr>
      <vt:lpstr>Transaction Cost Analysis</vt:lpstr>
      <vt:lpstr>Transaction Cost Analysis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Pair</vt:lpstr>
      <vt:lpstr>Algo - Pair</vt:lpstr>
      <vt:lpstr>Algo - Pair</vt:lpstr>
      <vt:lpstr>PowerPoint Presentation</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Price Range  </vt:lpstr>
      <vt:lpstr>Exchange and Rules - Volatility  </vt:lpstr>
      <vt:lpstr>Error &amp; Risk Control</vt:lpstr>
      <vt:lpstr>Error &amp; Risk Control</vt:lpstr>
      <vt:lpstr>Error &amp; Risk Control</vt:lpstr>
      <vt:lpstr>Other Stock Exchanges - Highlights</vt:lpstr>
      <vt:lpstr>Other Stock Exchanges - Highlights</vt:lpstr>
      <vt:lpstr>Develop Automated Trading System</vt:lpstr>
      <vt:lpstr>Develop Automated Trading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255</cp:revision>
  <cp:lastPrinted>2013-10-02T07:30:28Z</cp:lastPrinted>
  <dcterms:created xsi:type="dcterms:W3CDTF">2018-01-14T13:40:03Z</dcterms:created>
  <dcterms:modified xsi:type="dcterms:W3CDTF">2020-12-14T15:19:19Z</dcterms:modified>
</cp:coreProperties>
</file>